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Lst>
  <p:notesMasterIdLst>
    <p:notesMasterId r:id="rId29"/>
  </p:notesMasterIdLst>
  <p:handoutMasterIdLst>
    <p:handoutMasterId r:id="rId30"/>
  </p:handoutMasterIdLst>
  <p:sldIdLst>
    <p:sldId id="959" r:id="rId6"/>
    <p:sldId id="1006" r:id="rId7"/>
    <p:sldId id="991" r:id="rId8"/>
    <p:sldId id="998" r:id="rId9"/>
    <p:sldId id="993" r:id="rId10"/>
    <p:sldId id="999" r:id="rId11"/>
    <p:sldId id="1004" r:id="rId12"/>
    <p:sldId id="832" r:id="rId13"/>
    <p:sldId id="1002" r:id="rId14"/>
    <p:sldId id="1003" r:id="rId15"/>
    <p:sldId id="1005" r:id="rId16"/>
    <p:sldId id="833" r:id="rId17"/>
    <p:sldId id="851" r:id="rId18"/>
    <p:sldId id="836" r:id="rId19"/>
    <p:sldId id="837" r:id="rId20"/>
    <p:sldId id="996" r:id="rId21"/>
    <p:sldId id="997" r:id="rId22"/>
    <p:sldId id="992" r:id="rId23"/>
    <p:sldId id="989" r:id="rId24"/>
    <p:sldId id="952" r:id="rId25"/>
    <p:sldId id="988" r:id="rId26"/>
    <p:sldId id="826" r:id="rId27"/>
    <p:sldId id="995" r:id="rId2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76"/>
    <p:restoredTop sz="96327"/>
  </p:normalViewPr>
  <p:slideViewPr>
    <p:cSldViewPr snapToObjects="1">
      <p:cViewPr varScale="1">
        <p:scale>
          <a:sx n="146" d="100"/>
          <a:sy n="146" d="100"/>
        </p:scale>
        <p:origin x="1784" y="472"/>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1/17/25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1/17/25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20</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13E5B-357E-E983-1FC0-EB4F242A08A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7957DC6-5773-F21F-A5EE-5490B859393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B6F4810-9640-1F41-CD6C-AE47439F8F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A9A03DB-7190-DCAA-49D9-E79917DB39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355880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09600" y="438150"/>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5935" y="-19050"/>
            <a:ext cx="8514900" cy="514349"/>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80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dirty="0"/>
          </a:p>
        </p:txBody>
      </p:sp>
      <p:sp>
        <p:nvSpPr>
          <p:cNvPr id="179" name="Google Shape;179;p19"/>
          <p:cNvSpPr txBox="1">
            <a:spLocks noGrp="1"/>
          </p:cNvSpPr>
          <p:nvPr>
            <p:ph type="body" idx="3"/>
          </p:nvPr>
        </p:nvSpPr>
        <p:spPr>
          <a:xfrm>
            <a:off x="603302" y="521758"/>
            <a:ext cx="7914375" cy="4038574"/>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32859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COMSW4111_002_2025_1 - INTRODUCTION TO DATABASES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 id="2147493610"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mailto:yr2453@columbia.edu" TargetMode="External"/><Relationship Id="rId2" Type="http://schemas.openxmlformats.org/officeDocument/2006/relationships/hyperlink" Target="mailto:pn2435@columbia.edu" TargetMode="Externa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mailto:js5972@columbia.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bolt.new/" TargetMode="External"/><Relationship Id="rId2" Type="http://schemas.openxmlformats.org/officeDocument/2006/relationships/hyperlink" Target="https://chartdb.io/"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www.db-book.com/slides-dir/index.html"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anc2207@columbia.edu" TargetMode="External"/><Relationship Id="rId2" Type="http://schemas.openxmlformats.org/officeDocument/2006/relationships/hyperlink" Target="mailto:knz2105@columbia.edu" TargetMode="Externa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hyperlink" Target="mailto:gl2736@columbia.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001, V01, Spring 2025</a:t>
            </a:r>
            <a:br>
              <a:rPr lang="en-US" altLang="en-US" sz="3200" b="1" i="1" dirty="0"/>
            </a:br>
            <a:r>
              <a:rPr lang="en-US" altLang="en-US" sz="2800" b="1" i="1" dirty="0"/>
              <a:t>Lecture 1: Introduction and Foundational Concepts</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COMSW4111_002_2025_1 - INTRODUCTION TO DATABASES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4540C-E988-78AB-91C1-E881C704E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8329A-A03C-0586-1096-ECBCAFB350F9}"/>
              </a:ext>
            </a:extLst>
          </p:cNvPr>
          <p:cNvSpPr>
            <a:spLocks noGrp="1"/>
          </p:cNvSpPr>
          <p:nvPr>
            <p:ph type="title"/>
          </p:nvPr>
        </p:nvSpPr>
        <p:spPr/>
        <p:txBody>
          <a:bodyPr/>
          <a:lstStyle/>
          <a:p>
            <a:r>
              <a:rPr lang="en-US" dirty="0"/>
              <a:t>TAs</a:t>
            </a:r>
          </a:p>
        </p:txBody>
      </p:sp>
      <p:sp>
        <p:nvSpPr>
          <p:cNvPr id="3" name="Text Placeholder 2">
            <a:extLst>
              <a:ext uri="{FF2B5EF4-FFF2-40B4-BE49-F238E27FC236}">
                <a16:creationId xmlns:a16="http://schemas.microsoft.com/office/drawing/2014/main" id="{9307F3BC-0D4E-B87D-E1A8-135759CB37AD}"/>
              </a:ext>
            </a:extLst>
          </p:cNvPr>
          <p:cNvSpPr>
            <a:spLocks noGrp="1"/>
          </p:cNvSpPr>
          <p:nvPr>
            <p:ph type="body" idx="3"/>
          </p:nvPr>
        </p:nvSpPr>
        <p:spPr>
          <a:xfrm>
            <a:off x="1905000" y="521758"/>
            <a:ext cx="6612677" cy="4038574"/>
          </a:xfrm>
        </p:spPr>
        <p:txBody>
          <a:bodyPr/>
          <a:lstStyle/>
          <a:p>
            <a:r>
              <a:rPr lang="en-US" dirty="0"/>
              <a:t>Pranitha </a:t>
            </a:r>
            <a:r>
              <a:rPr lang="en-US" dirty="0" err="1"/>
              <a:t>Natarajen</a:t>
            </a:r>
            <a:r>
              <a:rPr lang="en-US" dirty="0"/>
              <a:t> (</a:t>
            </a:r>
            <a:r>
              <a:rPr lang="en-US" b="0" i="0" dirty="0">
                <a:solidFill>
                  <a:srgbClr val="1155CC"/>
                </a:solidFill>
                <a:effectLst/>
                <a:latin typeface="Arial" panose="020B0604020202020204" pitchFamily="34" charset="0"/>
                <a:hlinkClick r:id="rId2"/>
              </a:rPr>
              <a:t>pn2435@columbia.edu</a:t>
            </a:r>
            <a:r>
              <a:rPr lang="en-US" dirty="0"/>
              <a:t>)</a:t>
            </a: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p>
          <a:p>
            <a:pPr>
              <a:buFont typeface="Wingdings" pitchFamily="2" charset="2"/>
              <a:buChar char="§"/>
            </a:pPr>
            <a:r>
              <a:rPr lang="en-US" b="0" i="0" dirty="0" err="1">
                <a:solidFill>
                  <a:srgbClr val="222222"/>
                </a:solidFill>
                <a:effectLst/>
              </a:rPr>
              <a:t>Yuehui</a:t>
            </a:r>
            <a:r>
              <a:rPr lang="en-US" b="0" i="0" dirty="0">
                <a:solidFill>
                  <a:srgbClr val="222222"/>
                </a:solidFill>
                <a:effectLst/>
              </a:rPr>
              <a:t> Ruan </a:t>
            </a:r>
            <a:r>
              <a:rPr lang="en-US" b="0" i="0" dirty="0">
                <a:solidFill>
                  <a:srgbClr val="222222"/>
                </a:solidFill>
                <a:effectLst/>
                <a:latin typeface="Arial" panose="020B0604020202020204" pitchFamily="34" charset="0"/>
              </a:rPr>
              <a:t>(</a:t>
            </a:r>
            <a:r>
              <a:rPr lang="en-US" b="0" i="0" dirty="0">
                <a:solidFill>
                  <a:srgbClr val="1155CC"/>
                </a:solidFill>
                <a:effectLst/>
                <a:latin typeface="Arial" panose="020B0604020202020204" pitchFamily="34" charset="0"/>
                <a:hlinkClick r:id="rId3"/>
              </a:rPr>
              <a:t>yr2453@columbia.edu</a:t>
            </a:r>
            <a:r>
              <a:rPr lang="en-US" b="0" i="0" dirty="0">
                <a:solidFill>
                  <a:srgbClr val="222222"/>
                </a:solidFill>
                <a:effectLst/>
                <a:latin typeface="Arial" panose="020B0604020202020204" pitchFamily="34" charset="0"/>
              </a:rPr>
              <a:t>)</a:t>
            </a: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endParaRPr lang="en-US" sz="1600" dirty="0"/>
          </a:p>
          <a:p>
            <a:pPr>
              <a:buFont typeface="Wingdings" pitchFamily="2" charset="2"/>
              <a:buChar char="§"/>
            </a:pPr>
            <a:r>
              <a:rPr lang="en-US" b="0" i="0" dirty="0">
                <a:solidFill>
                  <a:srgbClr val="222222"/>
                </a:solidFill>
                <a:effectLst/>
              </a:rPr>
              <a:t>Juanita </a:t>
            </a:r>
            <a:r>
              <a:rPr lang="en-US" b="0" i="0" dirty="0" err="1">
                <a:solidFill>
                  <a:srgbClr val="222222"/>
                </a:solidFill>
                <a:effectLst/>
              </a:rPr>
              <a:t>Santofimio</a:t>
            </a:r>
            <a:r>
              <a:rPr lang="en-US" b="0" i="0" dirty="0">
                <a:solidFill>
                  <a:srgbClr val="222222"/>
                </a:solidFill>
                <a:effectLst/>
              </a:rPr>
              <a:t> (</a:t>
            </a:r>
            <a:r>
              <a:rPr lang="en-US" b="0" i="0" dirty="0">
                <a:solidFill>
                  <a:srgbClr val="1155CC"/>
                </a:solidFill>
                <a:effectLst/>
                <a:latin typeface="Arial" panose="020B0604020202020204" pitchFamily="34" charset="0"/>
                <a:hlinkClick r:id="rId4"/>
              </a:rPr>
              <a:t>js5972@columbia.edu</a:t>
            </a:r>
            <a:r>
              <a:rPr lang="en-US" b="0" i="0" dirty="0">
                <a:solidFill>
                  <a:srgbClr val="1155CC"/>
                </a:solidFill>
                <a:effectLst/>
              </a:rPr>
              <a:t>)</a:t>
            </a:r>
            <a:endParaRPr lang="en-US" b="0" i="0" dirty="0">
              <a:solidFill>
                <a:srgbClr val="222222"/>
              </a:solidFill>
              <a:effectLst/>
            </a:endParaRP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br>
              <a:rPr lang="en-US" sz="100" dirty="0"/>
            </a:br>
            <a:br>
              <a:rPr lang="en-US" sz="100" dirty="0"/>
            </a:br>
            <a:endParaRPr lang="en-US" sz="200" dirty="0"/>
          </a:p>
          <a:p>
            <a:pPr lvl="1">
              <a:buFont typeface="Wingdings" pitchFamily="2" charset="2"/>
              <a:buChar char="§"/>
            </a:pPr>
            <a:endParaRPr lang="en-US" sz="1800" dirty="0"/>
          </a:p>
          <a:p>
            <a:pPr lvl="1">
              <a:buFont typeface="Wingdings" pitchFamily="2" charset="2"/>
              <a:buChar char="§"/>
            </a:pPr>
            <a:endParaRPr lang="en-US" sz="1800" dirty="0"/>
          </a:p>
          <a:p>
            <a:pPr>
              <a:buFont typeface="Wingdings" pitchFamily="2" charset="2"/>
              <a:buChar char="§"/>
            </a:pPr>
            <a:endParaRPr lang="en-US" sz="1800" dirty="0"/>
          </a:p>
        </p:txBody>
      </p:sp>
      <p:pic>
        <p:nvPicPr>
          <p:cNvPr id="3076" name="Picture 4" descr="Profile photo for Aditi Chowdhuri">
            <a:extLst>
              <a:ext uri="{FF2B5EF4-FFF2-40B4-BE49-F238E27FC236}">
                <a16:creationId xmlns:a16="http://schemas.microsoft.com/office/drawing/2014/main" id="{0ECC1281-3D3C-DD5C-43A9-A217198CF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784" y="1885950"/>
            <a:ext cx="1059392" cy="10593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rofile photo for Aditi Chowdhuri">
            <a:extLst>
              <a:ext uri="{FF2B5EF4-FFF2-40B4-BE49-F238E27FC236}">
                <a16:creationId xmlns:a16="http://schemas.microsoft.com/office/drawing/2014/main" id="{99F65D2C-6ABC-5531-F494-816780A94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35" y="3276601"/>
            <a:ext cx="1059392" cy="10593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ofile photo for Juanita Santofimio">
            <a:extLst>
              <a:ext uri="{FF2B5EF4-FFF2-40B4-BE49-F238E27FC236}">
                <a16:creationId xmlns:a16="http://schemas.microsoft.com/office/drawing/2014/main" id="{31288AE2-6C12-46BA-E6C4-CB4DD7AC7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935" y="660928"/>
            <a:ext cx="1059392" cy="105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9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52400" y="3257550"/>
            <a:ext cx="8392744" cy="1371600"/>
          </a:xfrm>
        </p:spPr>
        <p:txBody>
          <a:bodyPr/>
          <a:lstStyle/>
          <a:p>
            <a:r>
              <a:rPr lang="en-US" sz="1800" dirty="0"/>
              <a:t>Most popular language in data engineering/data science, mathematics and DB, data engineering for AI, … …</a:t>
            </a:r>
          </a:p>
          <a:p>
            <a:r>
              <a:rPr lang="en-US" sz="1800" dirty="0"/>
              <a:t>Excellent packages, libraries and DB </a:t>
            </a:r>
            <a:r>
              <a:rPr lang="en-US" sz="18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152400" y="3105150"/>
            <a:ext cx="8915400" cy="1524000"/>
          </a:xfrm>
        </p:spPr>
        <p:txBody>
          <a:bodyPr/>
          <a:lstStyle/>
          <a:p>
            <a:r>
              <a:rPr lang="en-US" sz="1200" dirty="0"/>
              <a:t>MySQL is the most popular “open source, free” relational/SQL DBMS, but PostgreSQL is growing the fastest.</a:t>
            </a:r>
          </a:p>
          <a:p>
            <a:r>
              <a:rPr lang="en-US" sz="1200" dirty="0"/>
              <a:t>MongoDB is the most popular document DBMS.</a:t>
            </a:r>
          </a:p>
          <a:p>
            <a:r>
              <a:rPr lang="en-US" sz="1200" dirty="0"/>
              <a:t>Neo4j is the most popular Graph DBMS.</a:t>
            </a:r>
          </a:p>
          <a:p>
            <a:r>
              <a:rPr lang="en-US" sz="1200" dirty="0"/>
              <a:t>There are many technologies for data engineering and big data. </a:t>
            </a:r>
            <a:r>
              <a:rPr lang="en-US" sz="1200" dirty="0" err="1"/>
              <a:t>PySpark</a:t>
            </a:r>
            <a:r>
              <a:rPr lang="en-US" sz="1200" dirty="0"/>
              <a:t> is popular, common to many systems, simple to install and use from Python.</a:t>
            </a:r>
          </a:p>
          <a:p>
            <a:r>
              <a:rPr lang="en-US" sz="1200" b="1" dirty="0"/>
              <a:t>Note: </a:t>
            </a:r>
            <a:r>
              <a:rPr lang="en-US" sz="1200" dirty="0"/>
              <a:t>Vector databases are growing rapidly because of generative AI/LLMs.</a:t>
            </a:r>
            <a:endParaRPr lang="en-US" sz="12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546536" y="21590"/>
            <a:ext cx="4597464" cy="314992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7" y="514350"/>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3AF9C-E5F8-F6B9-6C32-377B04870C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60C3A-5134-61AB-1F47-97A0ED60C9BB}"/>
              </a:ext>
            </a:extLst>
          </p:cNvPr>
          <p:cNvSpPr>
            <a:spLocks noGrp="1"/>
          </p:cNvSpPr>
          <p:nvPr>
            <p:ph idx="1"/>
          </p:nvPr>
        </p:nvSpPr>
        <p:spPr>
          <a:xfrm>
            <a:off x="152400" y="2279362"/>
            <a:ext cx="8839200" cy="584775"/>
          </a:xfrm>
        </p:spPr>
        <p:txBody>
          <a:bodyPr/>
          <a:lstStyle/>
          <a:p>
            <a:r>
              <a:rPr lang="en-US" sz="3200" dirty="0"/>
              <a:t>Contents</a:t>
            </a:r>
          </a:p>
        </p:txBody>
      </p:sp>
    </p:spTree>
    <p:extLst>
      <p:ext uri="{BB962C8B-B14F-4D97-AF65-F5344CB8AC3E}">
        <p14:creationId xmlns:p14="http://schemas.microsoft.com/office/powerpoint/2010/main" val="124513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316518-4D99-9553-E565-F27E56F31EB5}"/>
              </a:ext>
            </a:extLst>
          </p:cNvPr>
          <p:cNvSpPr>
            <a:spLocks noGrp="1"/>
          </p:cNvSpPr>
          <p:nvPr>
            <p:ph idx="1"/>
          </p:nvPr>
        </p:nvSpPr>
        <p:spPr>
          <a:xfrm>
            <a:off x="152400" y="2279362"/>
            <a:ext cx="8839200" cy="584775"/>
          </a:xfrm>
        </p:spPr>
        <p:txBody>
          <a:bodyPr/>
          <a:lstStyle/>
          <a:p>
            <a:r>
              <a:rPr lang="en-US" sz="3200" dirty="0"/>
              <a:t>Course Overview</a:t>
            </a:r>
          </a:p>
        </p:txBody>
      </p:sp>
    </p:spTree>
    <p:extLst>
      <p:ext uri="{BB962C8B-B14F-4D97-AF65-F5344CB8AC3E}">
        <p14:creationId xmlns:p14="http://schemas.microsoft.com/office/powerpoint/2010/main" val="11382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A7AB-3FDA-24F3-B9C1-7841E39B11D5}"/>
              </a:ext>
            </a:extLst>
          </p:cNvPr>
          <p:cNvSpPr>
            <a:spLocks noGrp="1"/>
          </p:cNvSpPr>
          <p:nvPr>
            <p:ph type="title"/>
          </p:nvPr>
        </p:nvSpPr>
        <p:spPr/>
        <p:txBody>
          <a:bodyPr/>
          <a:lstStyle/>
          <a:p>
            <a:r>
              <a:rPr lang="en-US" dirty="0"/>
              <a:t>To Cover</a:t>
            </a:r>
          </a:p>
        </p:txBody>
      </p:sp>
      <p:sp>
        <p:nvSpPr>
          <p:cNvPr id="3" name="Text Placeholder 2">
            <a:extLst>
              <a:ext uri="{FF2B5EF4-FFF2-40B4-BE49-F238E27FC236}">
                <a16:creationId xmlns:a16="http://schemas.microsoft.com/office/drawing/2014/main" id="{4BB2188F-8F8A-2D15-A143-7449F6CE321D}"/>
              </a:ext>
            </a:extLst>
          </p:cNvPr>
          <p:cNvSpPr>
            <a:spLocks noGrp="1"/>
          </p:cNvSpPr>
          <p:nvPr>
            <p:ph type="body" idx="3"/>
          </p:nvPr>
        </p:nvSpPr>
        <p:spPr/>
        <p:txBody>
          <a:bodyPr/>
          <a:lstStyle/>
          <a:p>
            <a:r>
              <a:rPr lang="en-US" dirty="0" err="1"/>
              <a:t>ChartDB</a:t>
            </a:r>
            <a:r>
              <a:rPr lang="en-US" dirty="0"/>
              <a:t> (</a:t>
            </a:r>
            <a:r>
              <a:rPr lang="en-US" b="0" i="0" u="sng" dirty="0">
                <a:effectLst/>
                <a:latin typeface="source-serif-pro"/>
                <a:hlinkClick r:id="rId2"/>
              </a:rPr>
              <a:t>https://chartdb.io</a:t>
            </a:r>
            <a:r>
              <a:rPr lang="en-US" dirty="0"/>
              <a:t>)</a:t>
            </a:r>
          </a:p>
          <a:p>
            <a:r>
              <a:rPr lang="en-US" dirty="0"/>
              <a:t>Bolt (</a:t>
            </a:r>
            <a:r>
              <a:rPr lang="en-US" b="0" i="0" u="sng" dirty="0">
                <a:effectLst/>
                <a:latin typeface="source-serif-pro"/>
                <a:hlinkClick r:id="rId3"/>
              </a:rPr>
              <a:t>https://bolt.new</a:t>
            </a:r>
            <a:r>
              <a:rPr lang="en-US" dirty="0"/>
              <a:t>)</a:t>
            </a:r>
          </a:p>
          <a:p>
            <a:r>
              <a:rPr lang="en-US" dirty="0" err="1"/>
              <a:t>LucidChart</a:t>
            </a:r>
            <a:endParaRPr lang="en-US" dirty="0"/>
          </a:p>
          <a:p>
            <a:endParaRPr lang="en-US" dirty="0"/>
          </a:p>
        </p:txBody>
      </p:sp>
    </p:spTree>
    <p:extLst>
      <p:ext uri="{BB962C8B-B14F-4D97-AF65-F5344CB8AC3E}">
        <p14:creationId xmlns:p14="http://schemas.microsoft.com/office/powerpoint/2010/main" val="381134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604213"/>
            <a:ext cx="91440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W4111 Introduction to Databases:</a:t>
            </a:r>
          </a:p>
          <a:p>
            <a:pPr algn="ctr"/>
            <a:endParaRPr lang="en-US" altLang="en-US" sz="2000" i="1" dirty="0">
              <a:solidFill>
                <a:schemeClr val="bg1"/>
              </a:solidFill>
            </a:endParaRPr>
          </a:p>
          <a:p>
            <a:pPr algn="ctr"/>
            <a:r>
              <a:rPr lang="en-US" altLang="en-US" sz="2000" i="1" dirty="0">
                <a:solidFill>
                  <a:srgbClr val="FFFF00"/>
                </a:solidFill>
              </a:rPr>
              <a:t>Faculty do not manage waitlists</a:t>
            </a:r>
            <a:br>
              <a:rPr lang="en-US" altLang="en-US" sz="2000" i="1" dirty="0">
                <a:solidFill>
                  <a:srgbClr val="FFFF00"/>
                </a:solidFill>
              </a:rPr>
            </a:br>
            <a:r>
              <a:rPr lang="en-US" altLang="en-US" sz="2000" i="1" dirty="0">
                <a:solidFill>
                  <a:srgbClr val="FFFF00"/>
                </a:solidFill>
              </a:rPr>
              <a:t>for some courses, including W4111.</a:t>
            </a:r>
          </a:p>
          <a:p>
            <a:pPr algn="ctr"/>
            <a:r>
              <a:rPr lang="en-US" altLang="en-US" sz="2000" i="1" dirty="0">
                <a:solidFill>
                  <a:srgbClr val="FFFF00"/>
                </a:solidFill>
              </a:rPr>
              <a:t>The academic admin staff in the</a:t>
            </a:r>
            <a:br>
              <a:rPr lang="en-US" altLang="en-US" sz="2000" i="1" dirty="0">
                <a:solidFill>
                  <a:srgbClr val="FFFF00"/>
                </a:solidFill>
              </a:rPr>
            </a:br>
            <a:r>
              <a:rPr lang="en-US" altLang="en-US" sz="2000" i="1" dirty="0">
                <a:solidFill>
                  <a:srgbClr val="FFFF00"/>
                </a:solidFill>
              </a:rPr>
              <a:t>CS Department manages the waitlist,</a:t>
            </a:r>
            <a:br>
              <a:rPr lang="en-US" altLang="en-US" sz="2000" i="1" dirty="0">
                <a:solidFill>
                  <a:srgbClr val="FFFF00"/>
                </a:solidFill>
              </a:rPr>
            </a:br>
            <a:r>
              <a:rPr lang="en-US" altLang="en-US" sz="2000" i="1" dirty="0">
                <a:solidFill>
                  <a:srgbClr val="FFFF00"/>
                </a:solidFill>
              </a:rPr>
              <a:t>priorities and enrollment.</a:t>
            </a:r>
          </a:p>
          <a:p>
            <a:pPr algn="ctr"/>
            <a:r>
              <a:rPr lang="en-US" altLang="en-US" sz="2000" i="1" dirty="0">
                <a:solidFill>
                  <a:srgbClr val="FFFF00"/>
                </a:solidFill>
              </a:rPr>
              <a:t>You should contact advising email:</a:t>
            </a:r>
          </a:p>
          <a:p>
            <a:pPr algn="ctr"/>
            <a:r>
              <a:rPr lang="en-US" altLang="en-US" sz="2000" dirty="0">
                <a:solidFill>
                  <a:srgbClr val="FFFF00"/>
                </a:solidFill>
              </a:rPr>
              <a:t>ug-advising, </a:t>
            </a:r>
            <a:r>
              <a:rPr lang="en-US" altLang="en-US" sz="2000" dirty="0" err="1">
                <a:solidFill>
                  <a:srgbClr val="FFFF00"/>
                </a:solidFill>
              </a:rPr>
              <a:t>ms</a:t>
            </a:r>
            <a:r>
              <a:rPr lang="en-US" altLang="en-US" sz="2000" dirty="0">
                <a:solidFill>
                  <a:srgbClr val="FFFF00"/>
                </a:solidFill>
              </a:rPr>
              <a:t>-advising, or </a:t>
            </a:r>
            <a:r>
              <a:rPr lang="en-US" altLang="en-US" sz="2000" dirty="0" err="1">
                <a:solidFill>
                  <a:srgbClr val="FFFF00"/>
                </a:solidFill>
              </a:rPr>
              <a:t>phd</a:t>
            </a:r>
            <a:r>
              <a:rPr lang="en-US" altLang="en-US" sz="2000" dirty="0">
                <a:solidFill>
                  <a:srgbClr val="FFFF00"/>
                </a:solidFill>
              </a:rPr>
              <a:t>-advising</a:t>
            </a:r>
            <a:br>
              <a:rPr lang="en-US" altLang="en-US" sz="2000" dirty="0">
                <a:solidFill>
                  <a:srgbClr val="FFFF00"/>
                </a:solidFill>
              </a:rPr>
            </a:br>
            <a:r>
              <a:rPr lang="en-US" altLang="en-US" sz="2000" dirty="0">
                <a:solidFill>
                  <a:srgbClr val="FFFF00"/>
                </a:solidFill>
              </a:rPr>
              <a:t>@</a:t>
            </a:r>
            <a:r>
              <a:rPr lang="en-US" altLang="en-US" sz="2000" dirty="0" err="1">
                <a:solidFill>
                  <a:srgbClr val="FFFF00"/>
                </a:solidFill>
              </a:rPr>
              <a:t>cs.columbia.edu</a:t>
            </a:r>
            <a:endParaRPr lang="en-US" altLang="en-US" sz="2000" i="1" dirty="0">
              <a:solidFill>
                <a:schemeClr val="bg1"/>
              </a:solidFill>
            </a:endParaRPr>
          </a:p>
          <a:p>
            <a:pPr algn="ctr"/>
            <a:endParaRPr lang="en-US" altLang="en-US" sz="12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19F94-ADA1-D036-D7BD-D7F2B0AF6CF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4E024AD-7710-E857-786B-9B94BBB9863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65E364A-6F21-424A-EBE3-55F2E295F3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0DEEB8C1-B8DB-289B-4F33-19811092FE6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6732EE99-1E89-C861-F216-65974CFE2C9B}"/>
              </a:ext>
            </a:extLst>
          </p:cNvPr>
          <p:cNvSpPr/>
          <p:nvPr/>
        </p:nvSpPr>
        <p:spPr>
          <a:xfrm>
            <a:off x="0" y="438150"/>
            <a:ext cx="9144000" cy="4257675"/>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8">
            <a:extLst>
              <a:ext uri="{FF2B5EF4-FFF2-40B4-BE49-F238E27FC236}">
                <a16:creationId xmlns:a16="http://schemas.microsoft.com/office/drawing/2014/main" id="{05AA900C-5676-3DD2-295E-E2A6EE11EDEA}"/>
              </a:ext>
            </a:extLst>
          </p:cNvPr>
          <p:cNvSpPr txBox="1">
            <a:spLocks noChangeArrowheads="1"/>
          </p:cNvSpPr>
          <p:nvPr/>
        </p:nvSpPr>
        <p:spPr bwMode="auto">
          <a:xfrm>
            <a:off x="0" y="604213"/>
            <a:ext cx="91440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W4111 Introduction to Databases:</a:t>
            </a:r>
          </a:p>
          <a:p>
            <a:pPr algn="ctr"/>
            <a:endParaRPr lang="en-US" altLang="en-US" sz="2000" i="1" dirty="0">
              <a:solidFill>
                <a:schemeClr val="bg1"/>
              </a:solidFill>
            </a:endParaRPr>
          </a:p>
          <a:p>
            <a:pPr algn="ctr"/>
            <a:r>
              <a:rPr lang="en-US" altLang="en-US" sz="2000" i="1" dirty="0">
                <a:solidFill>
                  <a:srgbClr val="FFFF00"/>
                </a:solidFill>
              </a:rPr>
              <a:t>Faculty do not manage waitlists</a:t>
            </a:r>
            <a:br>
              <a:rPr lang="en-US" altLang="en-US" sz="2000" i="1" dirty="0">
                <a:solidFill>
                  <a:srgbClr val="FFFF00"/>
                </a:solidFill>
              </a:rPr>
            </a:br>
            <a:r>
              <a:rPr lang="en-US" altLang="en-US" sz="2000" i="1" dirty="0">
                <a:solidFill>
                  <a:srgbClr val="FFFF00"/>
                </a:solidFill>
              </a:rPr>
              <a:t>for some courses, including W4111.</a:t>
            </a:r>
          </a:p>
          <a:p>
            <a:pPr algn="ctr"/>
            <a:r>
              <a:rPr lang="en-US" altLang="en-US" sz="2000" i="1" dirty="0">
                <a:solidFill>
                  <a:srgbClr val="FFFF00"/>
                </a:solidFill>
              </a:rPr>
              <a:t>The academic admin staff in the</a:t>
            </a:r>
            <a:br>
              <a:rPr lang="en-US" altLang="en-US" sz="2000" i="1" dirty="0">
                <a:solidFill>
                  <a:srgbClr val="FFFF00"/>
                </a:solidFill>
              </a:rPr>
            </a:br>
            <a:r>
              <a:rPr lang="en-US" altLang="en-US" sz="2000" i="1" dirty="0">
                <a:solidFill>
                  <a:srgbClr val="FFFF00"/>
                </a:solidFill>
              </a:rPr>
              <a:t>CS Department manages the waitlist,</a:t>
            </a:r>
            <a:br>
              <a:rPr lang="en-US" altLang="en-US" sz="2000" i="1" dirty="0">
                <a:solidFill>
                  <a:srgbClr val="FFFF00"/>
                </a:solidFill>
              </a:rPr>
            </a:br>
            <a:r>
              <a:rPr lang="en-US" altLang="en-US" sz="2000" i="1" dirty="0">
                <a:solidFill>
                  <a:srgbClr val="FFFF00"/>
                </a:solidFill>
              </a:rPr>
              <a:t>priorities and enrollment.</a:t>
            </a:r>
          </a:p>
          <a:p>
            <a:pPr algn="ctr"/>
            <a:r>
              <a:rPr lang="en-US" altLang="en-US" sz="2000" i="1" dirty="0">
                <a:solidFill>
                  <a:srgbClr val="FFFF00"/>
                </a:solidFill>
              </a:rPr>
              <a:t>You should contact advising email:</a:t>
            </a:r>
          </a:p>
          <a:p>
            <a:pPr algn="ctr"/>
            <a:r>
              <a:rPr lang="en-US" altLang="en-US" sz="2000" dirty="0">
                <a:solidFill>
                  <a:srgbClr val="FFFF00"/>
                </a:solidFill>
              </a:rPr>
              <a:t>ug-advising, </a:t>
            </a:r>
            <a:r>
              <a:rPr lang="en-US" altLang="en-US" sz="2000" dirty="0" err="1">
                <a:solidFill>
                  <a:srgbClr val="FFFF00"/>
                </a:solidFill>
              </a:rPr>
              <a:t>ms</a:t>
            </a:r>
            <a:r>
              <a:rPr lang="en-US" altLang="en-US" sz="2000" dirty="0">
                <a:solidFill>
                  <a:srgbClr val="FFFF00"/>
                </a:solidFill>
              </a:rPr>
              <a:t>-advising, or </a:t>
            </a:r>
            <a:r>
              <a:rPr lang="en-US" altLang="en-US" sz="2000" dirty="0" err="1">
                <a:solidFill>
                  <a:srgbClr val="FFFF00"/>
                </a:solidFill>
              </a:rPr>
              <a:t>phd</a:t>
            </a:r>
            <a:r>
              <a:rPr lang="en-US" altLang="en-US" sz="2000" dirty="0">
                <a:solidFill>
                  <a:srgbClr val="FFFF00"/>
                </a:solidFill>
              </a:rPr>
              <a:t>-advising</a:t>
            </a:r>
            <a:br>
              <a:rPr lang="en-US" altLang="en-US" sz="2000" dirty="0">
                <a:solidFill>
                  <a:srgbClr val="FFFF00"/>
                </a:solidFill>
              </a:rPr>
            </a:br>
            <a:r>
              <a:rPr lang="en-US" altLang="en-US" sz="2000" dirty="0">
                <a:solidFill>
                  <a:srgbClr val="FFFF00"/>
                </a:solidFill>
              </a:rPr>
              <a:t>@</a:t>
            </a:r>
            <a:r>
              <a:rPr lang="en-US" altLang="en-US" sz="2000" dirty="0" err="1">
                <a:solidFill>
                  <a:srgbClr val="FFFF00"/>
                </a:solidFill>
              </a:rPr>
              <a:t>cs.columbia.edu</a:t>
            </a:r>
            <a:endParaRPr lang="en-US" altLang="en-US" sz="2000" i="1" dirty="0">
              <a:solidFill>
                <a:schemeClr val="bg1"/>
              </a:solidFill>
            </a:endParaRPr>
          </a:p>
          <a:p>
            <a:pPr algn="ctr"/>
            <a:endParaRPr lang="en-US" altLang="en-US" sz="1200" i="1" dirty="0">
              <a:solidFill>
                <a:schemeClr val="bg1"/>
              </a:solidFill>
            </a:endParaRPr>
          </a:p>
        </p:txBody>
      </p:sp>
    </p:spTree>
    <p:extLst>
      <p:ext uri="{BB962C8B-B14F-4D97-AF65-F5344CB8AC3E}">
        <p14:creationId xmlns:p14="http://schemas.microsoft.com/office/powerpoint/2010/main" val="166614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1 – (Initial)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571362"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DBFD-A680-6633-08AA-7BB58CEBF05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A7BFD2-9BD8-7674-27C1-49A15C2AAE2D}"/>
              </a:ext>
            </a:extLst>
          </p:cNvPr>
          <p:cNvSpPr>
            <a:spLocks noGrp="1"/>
          </p:cNvSpPr>
          <p:nvPr>
            <p:ph type="body" idx="3"/>
          </p:nvPr>
        </p:nvSpPr>
        <p:spPr>
          <a:xfrm>
            <a:off x="971089" y="1164866"/>
            <a:ext cx="5575135" cy="2677419"/>
          </a:xfrm>
        </p:spPr>
        <p:txBody>
          <a:bodyPr/>
          <a:lstStyle/>
          <a:p>
            <a:endParaRPr lang="en-US" dirty="0"/>
          </a:p>
        </p:txBody>
      </p:sp>
      <p:pic>
        <p:nvPicPr>
          <p:cNvPr id="1026" name="Picture 2">
            <a:extLst>
              <a:ext uri="{FF2B5EF4-FFF2-40B4-BE49-F238E27FC236}">
                <a16:creationId xmlns:a16="http://schemas.microsoft.com/office/drawing/2014/main" id="{F15E4E85-FB1E-46EF-F328-E5B957A75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44" y="851644"/>
            <a:ext cx="5523451" cy="344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894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
        <p:nvSpPr>
          <p:cNvPr id="5" name="Text Placeholder 4">
            <a:extLst>
              <a:ext uri="{FF2B5EF4-FFF2-40B4-BE49-F238E27FC236}">
                <a16:creationId xmlns:a16="http://schemas.microsoft.com/office/drawing/2014/main" id="{E1701BC4-9B23-C430-DBE3-D8CCA1D5BCA3}"/>
              </a:ext>
            </a:extLst>
          </p:cNvPr>
          <p:cNvSpPr>
            <a:spLocks noGrp="1"/>
          </p:cNvSpPr>
          <p:nvPr>
            <p:ph type="body" idx="3"/>
          </p:nvPr>
        </p:nvSpPr>
        <p:spPr>
          <a:xfrm>
            <a:off x="28650" y="971550"/>
            <a:ext cx="9039149" cy="2676150"/>
          </a:xfrm>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Tree>
    <p:extLst>
      <p:ext uri="{BB962C8B-B14F-4D97-AF65-F5344CB8AC3E}">
        <p14:creationId xmlns:p14="http://schemas.microsoft.com/office/powerpoint/2010/main" val="4098615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p:txBody>
          <a:bodyPr/>
          <a:lstStyle/>
          <a:p>
            <a:r>
              <a:rPr lang="en-US" sz="3600" dirty="0"/>
              <a:t>Contents</a:t>
            </a:r>
          </a:p>
        </p:txBody>
      </p:sp>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a:xfrm>
            <a:off x="598947" y="742950"/>
            <a:ext cx="7914375" cy="3886200"/>
          </a:xfrm>
        </p:spPr>
        <p:txBody>
          <a:bodyPr/>
          <a:lstStyle/>
          <a:p>
            <a:pPr>
              <a:lnSpc>
                <a:spcPct val="100000"/>
              </a:lnSpc>
              <a:spcBef>
                <a:spcPts val="0"/>
              </a:spcBef>
            </a:pPr>
            <a:r>
              <a:rPr lang="en-US" sz="2000" dirty="0"/>
              <a:t>Course overview:</a:t>
            </a:r>
          </a:p>
          <a:p>
            <a:pPr lvl="1">
              <a:lnSpc>
                <a:spcPct val="100000"/>
              </a:lnSpc>
              <a:spcBef>
                <a:spcPts val="0"/>
              </a:spcBef>
              <a:buFont typeface="Wingdings" pitchFamily="2" charset="2"/>
              <a:buChar char="§"/>
            </a:pPr>
            <a:r>
              <a:rPr lang="en-US" sz="1800" dirty="0"/>
              <a:t>Instructor and TAs</a:t>
            </a:r>
          </a:p>
          <a:p>
            <a:pPr lvl="1">
              <a:lnSpc>
                <a:spcPct val="100000"/>
              </a:lnSpc>
              <a:spcBef>
                <a:spcPts val="0"/>
              </a:spcBef>
              <a:buFont typeface="Wingdings" pitchFamily="2" charset="2"/>
              <a:buChar char="§"/>
            </a:pPr>
            <a:r>
              <a:rPr lang="en-US" sz="1800" dirty="0"/>
              <a:t>Course objectives and content</a:t>
            </a:r>
          </a:p>
          <a:p>
            <a:pPr lvl="1">
              <a:lnSpc>
                <a:spcPct val="100000"/>
              </a:lnSpc>
              <a:spcBef>
                <a:spcPts val="0"/>
              </a:spcBef>
              <a:buFont typeface="Wingdings" pitchFamily="2" charset="2"/>
              <a:buChar char="§"/>
            </a:pPr>
            <a:r>
              <a:rPr lang="en-US" sz="1800" dirty="0"/>
              <a:t>Homework, exams, grading</a:t>
            </a:r>
          </a:p>
          <a:p>
            <a:pPr>
              <a:lnSpc>
                <a:spcPct val="100000"/>
              </a:lnSpc>
              <a:spcBef>
                <a:spcPts val="0"/>
              </a:spcBef>
            </a:pPr>
            <a:r>
              <a:rPr lang="en-US" sz="2000" dirty="0"/>
              <a:t>Introductory concepts:</a:t>
            </a:r>
          </a:p>
          <a:p>
            <a:pPr lvl="1">
              <a:lnSpc>
                <a:spcPct val="100000"/>
              </a:lnSpc>
              <a:spcBef>
                <a:spcPts val="0"/>
              </a:spcBef>
              <a:buFont typeface="Wingdings" pitchFamily="2" charset="2"/>
              <a:buChar char="§"/>
            </a:pPr>
            <a:r>
              <a:rPr lang="en-US" sz="1600" dirty="0"/>
              <a:t>Data and databases</a:t>
            </a:r>
          </a:p>
          <a:p>
            <a:pPr lvl="1">
              <a:lnSpc>
                <a:spcPct val="100000"/>
              </a:lnSpc>
              <a:spcBef>
                <a:spcPts val="0"/>
              </a:spcBef>
              <a:buFont typeface="Wingdings" pitchFamily="2" charset="2"/>
              <a:buChar char="§"/>
            </a:pPr>
            <a:r>
              <a:rPr lang="en-US" sz="1600" dirty="0"/>
              <a:t>Course overview, objectives and content</a:t>
            </a:r>
          </a:p>
          <a:p>
            <a:pPr lvl="1">
              <a:lnSpc>
                <a:spcPct val="100000"/>
              </a:lnSpc>
              <a:spcBef>
                <a:spcPts val="0"/>
              </a:spcBef>
              <a:buFont typeface="Wingdings" pitchFamily="2" charset="2"/>
              <a:buChar char="§"/>
            </a:pPr>
            <a:r>
              <a:rPr lang="en-US" sz="1600" dirty="0"/>
              <a:t>Homework, exams, grading</a:t>
            </a:r>
          </a:p>
          <a:p>
            <a:pPr lvl="1">
              <a:lnSpc>
                <a:spcPct val="100000"/>
              </a:lnSpc>
              <a:spcBef>
                <a:spcPts val="0"/>
              </a:spcBef>
              <a:buFont typeface="Wingdings" pitchFamily="2" charset="2"/>
              <a:buChar char="§"/>
            </a:pPr>
            <a:r>
              <a:rPr lang="en-US" sz="1600" dirty="0"/>
              <a:t>Resources and environment</a:t>
            </a:r>
          </a:p>
          <a:p>
            <a:pPr lvl="1">
              <a:lnSpc>
                <a:spcPct val="100000"/>
              </a:lnSpc>
              <a:spcBef>
                <a:spcPts val="0"/>
              </a:spcBef>
              <a:buFont typeface="Wingdings" pitchFamily="2" charset="2"/>
              <a:buChar char="§"/>
            </a:pPr>
            <a:r>
              <a:rPr lang="en-US" sz="1600" dirty="0"/>
              <a:t>Web applications, </a:t>
            </a:r>
            <a:r>
              <a:rPr lang="en-US" sz="1600" dirty="0" err="1"/>
              <a:t>ipython</a:t>
            </a:r>
            <a:r>
              <a:rPr lang="en-US" sz="1600" dirty="0"/>
              <a:t> data science projects</a:t>
            </a:r>
          </a:p>
          <a:p>
            <a:pPr>
              <a:lnSpc>
                <a:spcPct val="100000"/>
              </a:lnSpc>
              <a:spcBef>
                <a:spcPts val="0"/>
              </a:spcBef>
            </a:pPr>
            <a:r>
              <a:rPr lang="en-US" sz="2000" dirty="0"/>
              <a:t>Introduction to</a:t>
            </a:r>
          </a:p>
          <a:p>
            <a:pPr lvl="1">
              <a:lnSpc>
                <a:spcPct val="100000"/>
              </a:lnSpc>
              <a:spcBef>
                <a:spcPts val="0"/>
              </a:spcBef>
              <a:buFont typeface="Wingdings" pitchFamily="2" charset="2"/>
              <a:buChar char="§"/>
            </a:pPr>
            <a:r>
              <a:rPr lang="en-US" sz="1400" dirty="0"/>
              <a:t>Entity Relationship Model, ER Diagrams</a:t>
            </a:r>
          </a:p>
          <a:p>
            <a:pPr lvl="1">
              <a:lnSpc>
                <a:spcPct val="100000"/>
              </a:lnSpc>
              <a:spcBef>
                <a:spcPts val="0"/>
              </a:spcBef>
              <a:buFont typeface="Wingdings" pitchFamily="2" charset="2"/>
              <a:buChar char="§"/>
            </a:pPr>
            <a:r>
              <a:rPr lang="en-US" sz="1400" dirty="0"/>
              <a:t>Foundational Relational Model and Algebra</a:t>
            </a:r>
          </a:p>
          <a:p>
            <a:pPr lvl="1">
              <a:lnSpc>
                <a:spcPct val="100000"/>
              </a:lnSpc>
              <a:spcBef>
                <a:spcPts val="0"/>
              </a:spcBef>
              <a:buFont typeface="Wingdings" pitchFamily="2" charset="2"/>
              <a:buChar char="§"/>
            </a:pPr>
            <a:r>
              <a:rPr lang="en-US" sz="1400" dirty="0"/>
              <a:t>Relational Database Management Systems and Structured Query Language</a:t>
            </a:r>
          </a:p>
          <a:p>
            <a:pPr>
              <a:lnSpc>
                <a:spcPct val="100000"/>
              </a:lnSpc>
              <a:spcBef>
                <a:spcPts val="0"/>
              </a:spcBef>
            </a:pPr>
            <a:r>
              <a:rPr lang="en-US" sz="2000" dirty="0"/>
              <a:t>Homework assignments HW0 and HW 1</a:t>
            </a:r>
          </a:p>
        </p:txBody>
      </p:sp>
    </p:spTree>
    <p:extLst>
      <p:ext uri="{BB962C8B-B14F-4D97-AF65-F5344CB8AC3E}">
        <p14:creationId xmlns:p14="http://schemas.microsoft.com/office/powerpoint/2010/main" val="9787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103537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19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D0556-62C4-17D4-F0D1-E48DBA6B7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2F400-E03C-0238-BC92-DD2A40383720}"/>
              </a:ext>
            </a:extLst>
          </p:cNvPr>
          <p:cNvSpPr>
            <a:spLocks noGrp="1"/>
          </p:cNvSpPr>
          <p:nvPr>
            <p:ph type="title"/>
          </p:nvPr>
        </p:nvSpPr>
        <p:spPr/>
        <p:txBody>
          <a:bodyPr/>
          <a:lstStyle/>
          <a:p>
            <a:r>
              <a:rPr lang="en-US" dirty="0"/>
              <a:t>TAs</a:t>
            </a:r>
          </a:p>
        </p:txBody>
      </p:sp>
      <p:sp>
        <p:nvSpPr>
          <p:cNvPr id="3" name="Text Placeholder 2">
            <a:extLst>
              <a:ext uri="{FF2B5EF4-FFF2-40B4-BE49-F238E27FC236}">
                <a16:creationId xmlns:a16="http://schemas.microsoft.com/office/drawing/2014/main" id="{EA38DA49-F61C-D93F-997C-8B804821CC9F}"/>
              </a:ext>
            </a:extLst>
          </p:cNvPr>
          <p:cNvSpPr>
            <a:spLocks noGrp="1"/>
          </p:cNvSpPr>
          <p:nvPr>
            <p:ph type="body" idx="3"/>
          </p:nvPr>
        </p:nvSpPr>
        <p:spPr>
          <a:xfrm>
            <a:off x="1905000" y="521758"/>
            <a:ext cx="6612677" cy="4038574"/>
          </a:xfrm>
        </p:spPr>
        <p:txBody>
          <a:bodyPr/>
          <a:lstStyle/>
          <a:p>
            <a:r>
              <a:rPr lang="en-US" dirty="0"/>
              <a:t>Head TA: Karla Zuniga (</a:t>
            </a:r>
            <a:r>
              <a:rPr lang="en-US" dirty="0">
                <a:hlinkClick r:id="rId2"/>
              </a:rPr>
              <a:t>knz2105@columbia.edu</a:t>
            </a:r>
            <a:r>
              <a:rPr lang="en-US" dirty="0"/>
              <a:t>)</a:t>
            </a: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p>
          <a:p>
            <a:pPr>
              <a:buFont typeface="Wingdings" pitchFamily="2" charset="2"/>
              <a:buChar char="§"/>
            </a:pPr>
            <a:r>
              <a:rPr lang="en-US" b="0" i="0" dirty="0">
                <a:solidFill>
                  <a:srgbClr val="222222"/>
                </a:solidFill>
                <a:effectLst/>
                <a:latin typeface="Arial" panose="020B0604020202020204" pitchFamily="34" charset="0"/>
              </a:rPr>
              <a:t>Aditi </a:t>
            </a:r>
            <a:r>
              <a:rPr lang="en-US" b="0" i="0" dirty="0" err="1">
                <a:solidFill>
                  <a:srgbClr val="222222"/>
                </a:solidFill>
                <a:effectLst/>
                <a:latin typeface="Arial" panose="020B0604020202020204" pitchFamily="34" charset="0"/>
              </a:rPr>
              <a:t>Chowdhuri</a:t>
            </a:r>
            <a:r>
              <a:rPr lang="en-US" b="0" i="0" dirty="0">
                <a:solidFill>
                  <a:srgbClr val="222222"/>
                </a:solidFill>
                <a:effectLst/>
                <a:latin typeface="Arial" panose="020B0604020202020204" pitchFamily="34" charset="0"/>
              </a:rPr>
              <a:t> (</a:t>
            </a:r>
            <a:r>
              <a:rPr lang="en-US" b="0" i="0" dirty="0">
                <a:solidFill>
                  <a:srgbClr val="1155CC"/>
                </a:solidFill>
                <a:effectLst/>
                <a:latin typeface="Arial" panose="020B0604020202020204" pitchFamily="34" charset="0"/>
                <a:hlinkClick r:id="rId3"/>
              </a:rPr>
              <a:t>anc2207@columbia.edu</a:t>
            </a:r>
            <a:r>
              <a:rPr lang="en-US" b="0" i="0" dirty="0">
                <a:solidFill>
                  <a:srgbClr val="222222"/>
                </a:solidFill>
                <a:effectLst/>
                <a:latin typeface="Arial" panose="020B0604020202020204" pitchFamily="34" charset="0"/>
              </a:rPr>
              <a:t>)</a:t>
            </a: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endParaRPr lang="en-US" sz="1600" dirty="0"/>
          </a:p>
          <a:p>
            <a:pPr>
              <a:buFont typeface="Wingdings" pitchFamily="2" charset="2"/>
              <a:buChar char="§"/>
            </a:pPr>
            <a:r>
              <a:rPr lang="en-US" b="0" i="0" dirty="0">
                <a:solidFill>
                  <a:srgbClr val="222222"/>
                </a:solidFill>
                <a:effectLst/>
                <a:latin typeface="Arial" panose="020B0604020202020204" pitchFamily="34" charset="0"/>
              </a:rPr>
              <a:t>Gil </a:t>
            </a:r>
            <a:r>
              <a:rPr lang="en-US" b="0" i="0" dirty="0" err="1">
                <a:solidFill>
                  <a:srgbClr val="222222"/>
                </a:solidFill>
                <a:effectLst/>
                <a:latin typeface="Arial" panose="020B0604020202020204" pitchFamily="34" charset="0"/>
              </a:rPr>
              <a:t>Laham</a:t>
            </a:r>
            <a:r>
              <a:rPr lang="en-US" b="0" i="0" dirty="0">
                <a:solidFill>
                  <a:srgbClr val="222222"/>
                </a:solidFill>
                <a:effectLst/>
                <a:latin typeface="Arial" panose="020B0604020202020204" pitchFamily="34" charset="0"/>
              </a:rPr>
              <a:t> (</a:t>
            </a:r>
            <a:r>
              <a:rPr lang="en-US" b="0" i="0" dirty="0">
                <a:solidFill>
                  <a:srgbClr val="1155CC"/>
                </a:solidFill>
                <a:effectLst/>
                <a:latin typeface="Arial" panose="020B0604020202020204" pitchFamily="34" charset="0"/>
                <a:hlinkClick r:id="rId4"/>
              </a:rPr>
              <a:t>gl2736@columbia.edu</a:t>
            </a:r>
            <a:r>
              <a:rPr lang="en-US" b="0" i="0" dirty="0">
                <a:solidFill>
                  <a:srgbClr val="1155CC"/>
                </a:solidFill>
                <a:effectLst/>
                <a:latin typeface="Arial" panose="020B0604020202020204" pitchFamily="34" charset="0"/>
              </a:rPr>
              <a:t>)</a:t>
            </a:r>
            <a:endParaRPr lang="en-US" b="0" i="0" dirty="0">
              <a:solidFill>
                <a:srgbClr val="222222"/>
              </a:solidFill>
              <a:effectLst/>
              <a:latin typeface="Arial" panose="020B0604020202020204" pitchFamily="34" charset="0"/>
            </a:endParaRP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br>
              <a:rPr lang="en-US" sz="100" dirty="0"/>
            </a:br>
            <a:br>
              <a:rPr lang="en-US" sz="100" dirty="0"/>
            </a:br>
            <a:endParaRPr lang="en-US" sz="200" dirty="0"/>
          </a:p>
          <a:p>
            <a:pPr lvl="1">
              <a:buFont typeface="Wingdings" pitchFamily="2" charset="2"/>
              <a:buChar char="§"/>
            </a:pPr>
            <a:endParaRPr lang="en-US" sz="1800" dirty="0"/>
          </a:p>
          <a:p>
            <a:pPr lvl="1">
              <a:buFont typeface="Wingdings" pitchFamily="2" charset="2"/>
              <a:buChar char="§"/>
            </a:pPr>
            <a:endParaRPr lang="en-US" sz="1800" dirty="0"/>
          </a:p>
          <a:p>
            <a:pPr>
              <a:buFont typeface="Wingdings" pitchFamily="2" charset="2"/>
              <a:buChar char="§"/>
            </a:pPr>
            <a:endParaRPr lang="en-US" sz="1800" dirty="0"/>
          </a:p>
        </p:txBody>
      </p:sp>
      <p:pic>
        <p:nvPicPr>
          <p:cNvPr id="3074" name="Picture 2" descr="Profile photo for Karla Nicole Zuniga">
            <a:extLst>
              <a:ext uri="{FF2B5EF4-FFF2-40B4-BE49-F238E27FC236}">
                <a16:creationId xmlns:a16="http://schemas.microsoft.com/office/drawing/2014/main" id="{8BAEE0B5-85DE-0F96-728D-AAA09FF35B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35" y="590550"/>
            <a:ext cx="1059392" cy="10593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ofile photo for Aditi Chowdhuri">
            <a:extLst>
              <a:ext uri="{FF2B5EF4-FFF2-40B4-BE49-F238E27FC236}">
                <a16:creationId xmlns:a16="http://schemas.microsoft.com/office/drawing/2014/main" id="{2F5185D0-AA20-C47D-97E9-ACC31B6033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84" y="1885950"/>
            <a:ext cx="1059392" cy="10593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rofile photo for Aditi Chowdhuri">
            <a:extLst>
              <a:ext uri="{FF2B5EF4-FFF2-40B4-BE49-F238E27FC236}">
                <a16:creationId xmlns:a16="http://schemas.microsoft.com/office/drawing/2014/main" id="{A4914D6C-382E-68B9-46D4-70108CD861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935" y="3276601"/>
            <a:ext cx="1059392" cy="105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409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98728</TotalTime>
  <Words>1650</Words>
  <Application>Microsoft Macintosh PowerPoint</Application>
  <PresentationFormat>On-screen Show (16:9)</PresentationFormat>
  <Paragraphs>211</Paragraphs>
  <Slides>23</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23</vt:i4>
      </vt:variant>
    </vt:vector>
  </HeadingPairs>
  <TitlesOfParts>
    <vt:vector size="37" baseType="lpstr">
      <vt:lpstr>Arial</vt:lpstr>
      <vt:lpstr>Calibri</vt:lpstr>
      <vt:lpstr>Didact Gothic</vt:lpstr>
      <vt:lpstr>Helvetica Neue</vt:lpstr>
      <vt:lpstr>Inter</vt:lpstr>
      <vt:lpstr>Inter ExtraLight</vt:lpstr>
      <vt:lpstr>Inter Light</vt:lpstr>
      <vt:lpstr>Inter SemiBold</vt:lpstr>
      <vt:lpstr>Montserrat</vt:lpstr>
      <vt:lpstr>Museo For Dell</vt:lpstr>
      <vt:lpstr>source-serif-pro</vt:lpstr>
      <vt:lpstr>Wingdings</vt:lpstr>
      <vt:lpstr>Office Theme</vt:lpstr>
      <vt:lpstr>Columbia SEAS</vt:lpstr>
      <vt:lpstr>PowerPoint Presentation</vt:lpstr>
      <vt:lpstr>To Cover</vt:lpstr>
      <vt:lpstr>Waitlists and Enrollments</vt:lpstr>
      <vt:lpstr>PowerPoint Presentation</vt:lpstr>
      <vt:lpstr>Contents</vt:lpstr>
      <vt:lpstr>PowerPoint Presentation</vt:lpstr>
      <vt:lpstr>PowerPoint Presentation</vt:lpstr>
      <vt:lpstr>About Your Instructor</vt:lpstr>
      <vt:lpstr>TAs</vt:lpstr>
      <vt:lpstr>TAs</vt:lpstr>
      <vt:lpstr>PowerPoint Presentation</vt:lpstr>
      <vt:lpstr>The Course</vt:lpstr>
      <vt:lpstr>Course Objectives</vt:lpstr>
      <vt:lpstr>The Course – Value and my Perspective</vt:lpstr>
      <vt:lpstr>Surprising Example</vt:lpstr>
      <vt:lpstr>Why Python?</vt:lpstr>
      <vt:lpstr>Which Databases?</vt:lpstr>
      <vt:lpstr>PowerPoint Presentation</vt:lpstr>
      <vt:lpstr>PowerPoint Presentation</vt:lpstr>
      <vt:lpstr>PowerPoint Presentation</vt:lpstr>
      <vt:lpstr>PowerPoint Presentation</vt:lpstr>
      <vt:lpstr>Contents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590</cp:revision>
  <cp:lastPrinted>2018-11-15T21:01:50Z</cp:lastPrinted>
  <dcterms:created xsi:type="dcterms:W3CDTF">2010-04-12T23:12:02Z</dcterms:created>
  <dcterms:modified xsi:type="dcterms:W3CDTF">2025-01-17T08:15:19Z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